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Lora"/>
      <p:regular r:id="rId17"/>
    </p:embeddedFont>
    <p:embeddedFont>
      <p:font typeface="Lora"/>
      <p:regular r:id="rId18"/>
    </p:embeddedFont>
    <p:embeddedFont>
      <p:font typeface="Lora"/>
      <p:regular r:id="rId19"/>
    </p:embeddedFont>
    <p:embeddedFont>
      <p:font typeface="Lora"/>
      <p:regular r:id="rId20"/>
    </p:embeddedFont>
    <p:embeddedFont>
      <p:font typeface="Source Sans 3"/>
      <p:regular r:id="rId21"/>
    </p:embeddedFont>
    <p:embeddedFont>
      <p:font typeface="Source Sans 3"/>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4-1.png>
</file>

<file path=ppt/media/image-5-1.png>
</file>

<file path=ppt/media/image-5-2.png>
</file>

<file path=ppt/media/image-5-3.png>
</file>

<file path=ppt/media/image-5-4.png>
</file>

<file path=ppt/media/image-5-5.png>
</file>

<file path=ppt/media/image-5-6.png>
</file>

<file path=ppt/media/image-5-7.png>
</file>

<file path=ppt/media/image-6-1.png>
</file>

<file path=ppt/media/image-6-2.png>
</file>

<file path=ppt/media/image-6-3.svg>
</file>

<file path=ppt/media/image-6-4.png>
</file>

<file path=ppt/media/image-6-5.svg>
</file>

<file path=ppt/media/image-6-6.png>
</file>

<file path=ppt/media/image-6-7.svg>
</file>

<file path=ppt/media/image-6-8.png>
</file>

<file path=ppt/media/image-6-9.sv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image" Target="../media/image-5-7.png"/><Relationship Id="rId8" Type="http://schemas.openxmlformats.org/officeDocument/2006/relationships/slideLayout" Target="../slideLayouts/slideLayout6.xml"/><Relationship Id="rId9"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svg"/><Relationship Id="rId4" Type="http://schemas.openxmlformats.org/officeDocument/2006/relationships/image" Target="../media/image-6-4.png"/><Relationship Id="rId5" Type="http://schemas.openxmlformats.org/officeDocument/2006/relationships/image" Target="../media/image-6-5.svg"/><Relationship Id="rId6" Type="http://schemas.openxmlformats.org/officeDocument/2006/relationships/image" Target="../media/image-6-6.png"/><Relationship Id="rId7" Type="http://schemas.openxmlformats.org/officeDocument/2006/relationships/image" Target="../media/image-6-7.svg"/><Relationship Id="rId8" Type="http://schemas.openxmlformats.org/officeDocument/2006/relationships/image" Target="../media/image-6-8.png"/><Relationship Id="rId9" Type="http://schemas.openxmlformats.org/officeDocument/2006/relationships/image" Target="../media/image-6-9.svg"/><Relationship Id="rId10" Type="http://schemas.openxmlformats.org/officeDocument/2006/relationships/slideLayout" Target="../slideLayouts/slideLayout7.xml"/><Relationship Id="rId11"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839283"/>
            <a:ext cx="7468553" cy="1231821"/>
          </a:xfrm>
          <a:prstGeom prst="rect">
            <a:avLst/>
          </a:prstGeom>
          <a:noFill/>
          <a:ln/>
        </p:spPr>
        <p:txBody>
          <a:bodyPr wrap="square" lIns="0" tIns="0" rIns="0" bIns="0" rtlCol="0" anchor="t"/>
          <a:lstStyle/>
          <a:p>
            <a:pPr algn="l" indent="0" marL="0">
              <a:lnSpc>
                <a:spcPts val="4850"/>
              </a:lnSpc>
              <a:buNone/>
            </a:pPr>
            <a:r>
              <a:rPr lang="en-US" sz="3850" dirty="0">
                <a:solidFill>
                  <a:srgbClr val="38512F"/>
                </a:solidFill>
                <a:latin typeface="Lora" pitchFamily="34" charset="0"/>
                <a:ea typeface="Lora" pitchFamily="34" charset="-122"/>
                <a:cs typeface="Lora" pitchFamily="34" charset="-120"/>
              </a:rPr>
              <a:t>Library Management System (SQL Project) by Ashok T</a:t>
            </a:r>
            <a:endParaRPr lang="en-US" sz="3850" dirty="0"/>
          </a:p>
        </p:txBody>
      </p:sp>
      <p:sp>
        <p:nvSpPr>
          <p:cNvPr id="4" name="Text 1"/>
          <p:cNvSpPr/>
          <p:nvPr/>
        </p:nvSpPr>
        <p:spPr>
          <a:xfrm>
            <a:off x="6324124" y="4385191"/>
            <a:ext cx="7468553" cy="1005126"/>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This project presents a normalized relational database design for a multi-branch library system, implemented with SQL and illustrated with sample analytical queries. The deck guides you from objectives through data modeling and practical queries.</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37724" y="662464"/>
            <a:ext cx="7116961" cy="523518"/>
          </a:xfrm>
          <a:prstGeom prst="rect">
            <a:avLst/>
          </a:prstGeom>
          <a:noFill/>
          <a:ln/>
        </p:spPr>
        <p:txBody>
          <a:bodyPr wrap="none" lIns="0" tIns="0" rIns="0" bIns="0" rtlCol="0" anchor="t"/>
          <a:lstStyle/>
          <a:p>
            <a:pPr algn="l" indent="0" marL="0">
              <a:lnSpc>
                <a:spcPts val="4100"/>
              </a:lnSpc>
              <a:buNone/>
            </a:pPr>
            <a:r>
              <a:rPr lang="en-US" sz="3250" dirty="0">
                <a:solidFill>
                  <a:srgbClr val="38512F"/>
                </a:solidFill>
                <a:latin typeface="Lora" pitchFamily="34" charset="0"/>
                <a:ea typeface="Lora" pitchFamily="34" charset="-122"/>
                <a:cs typeface="Lora" pitchFamily="34" charset="-120"/>
              </a:rPr>
              <a:t>Query 4 — Due Books at Sharpstown</a:t>
            </a:r>
            <a:endParaRPr lang="en-US" sz="3250" dirty="0"/>
          </a:p>
        </p:txBody>
      </p:sp>
      <p:sp>
        <p:nvSpPr>
          <p:cNvPr id="3" name="Text 1"/>
          <p:cNvSpPr/>
          <p:nvPr/>
        </p:nvSpPr>
        <p:spPr>
          <a:xfrm>
            <a:off x="837724" y="1613178"/>
            <a:ext cx="9473684" cy="569595"/>
          </a:xfrm>
          <a:prstGeom prst="rect">
            <a:avLst/>
          </a:prstGeom>
          <a:noFill/>
          <a:ln/>
        </p:spPr>
        <p:txBody>
          <a:bodyPr wrap="square" lIns="0" tIns="0" rIns="0" bIns="0" rtlCol="0" anchor="t"/>
          <a:lstStyle/>
          <a:p>
            <a:pPr algn="l" indent="0" marL="0">
              <a:lnSpc>
                <a:spcPts val="2200"/>
              </a:lnSpc>
              <a:buNone/>
            </a:pPr>
            <a:r>
              <a:rPr lang="en-US" sz="1400" dirty="0">
                <a:solidFill>
                  <a:srgbClr val="3A3630"/>
                </a:solidFill>
                <a:latin typeface="Source Sans 3" pitchFamily="34" charset="0"/>
                <a:ea typeface="Source Sans 3" pitchFamily="34" charset="-122"/>
                <a:cs typeface="Source Sans 3" pitchFamily="34" charset="-120"/>
              </a:rPr>
              <a:t>Retrieve all books due on 2018-03-02 at the Sharpstown branch, including borrower contact details for reminders or hold processing. This query joins loans to books, borrowers, and branches to produce actionable circulation tasks for staff.</a:t>
            </a:r>
            <a:endParaRPr lang="en-US" sz="1400" dirty="0"/>
          </a:p>
        </p:txBody>
      </p:sp>
      <p:sp>
        <p:nvSpPr>
          <p:cNvPr id="4" name="Shape 2"/>
          <p:cNvSpPr/>
          <p:nvPr/>
        </p:nvSpPr>
        <p:spPr>
          <a:xfrm>
            <a:off x="837724" y="2383036"/>
            <a:ext cx="9473684" cy="4254103"/>
          </a:xfrm>
          <a:prstGeom prst="roundRect">
            <a:avLst>
              <a:gd name="adj" fmla="val 628"/>
            </a:avLst>
          </a:prstGeom>
          <a:solidFill>
            <a:srgbClr val="F1E8DA"/>
          </a:solidFill>
          <a:ln/>
        </p:spPr>
      </p:sp>
      <p:sp>
        <p:nvSpPr>
          <p:cNvPr id="5" name="Shape 3"/>
          <p:cNvSpPr/>
          <p:nvPr/>
        </p:nvSpPr>
        <p:spPr>
          <a:xfrm>
            <a:off x="828913" y="2383036"/>
            <a:ext cx="9491305" cy="4254103"/>
          </a:xfrm>
          <a:prstGeom prst="roundRect">
            <a:avLst>
              <a:gd name="adj" fmla="val 628"/>
            </a:avLst>
          </a:prstGeom>
          <a:solidFill>
            <a:srgbClr val="F1E8DA"/>
          </a:solidFill>
          <a:ln/>
        </p:spPr>
      </p:sp>
      <p:sp>
        <p:nvSpPr>
          <p:cNvPr id="6" name="Text 4"/>
          <p:cNvSpPr/>
          <p:nvPr/>
        </p:nvSpPr>
        <p:spPr>
          <a:xfrm>
            <a:off x="1006912" y="2516505"/>
            <a:ext cx="9135308" cy="3987165"/>
          </a:xfrm>
          <a:prstGeom prst="rect">
            <a:avLst/>
          </a:prstGeom>
          <a:noFill/>
          <a:ln/>
        </p:spPr>
        <p:txBody>
          <a:bodyPr wrap="square" lIns="0" tIns="0" rIns="0" bIns="0" rtlCol="0" anchor="t"/>
          <a:lstStyle/>
          <a:p>
            <a:pPr algn="l" indent="0" marL="0">
              <a:lnSpc>
                <a:spcPts val="2200"/>
              </a:lnSpc>
              <a:buNone/>
            </a:pPr>
            <a:r>
              <a:rPr lang="en-US" sz="1400" dirty="0">
                <a:solidFill>
                  <a:srgbClr val="3A3630"/>
                </a:solidFill>
                <a:highlight>
                  <a:srgbClr val="F1E8DA"/>
                </a:highlight>
                <a:latin typeface="Consolas" pitchFamily="34" charset="0"/>
                <a:ea typeface="Consolas" pitchFamily="34" charset="-122"/>
                <a:cs typeface="Consolas" pitchFamily="34" charset="-120"/>
              </a:rPr>
              <a:t>SELECT b.book_Title,       br.borrower_BorrowerName,       br.borrower_BorrowerAddress,       bl.book_loans_DueDateFROM tbl_book_loans blJOIN tbl_book b  ON bl.book_loans_BookID = b.book_BookIDJOIN tbl_borrower br  ON bl.book_loans_CardNo = br.borrower_CardNoJOIN tbl_library_branch lb  ON bl.book_loans_BranchID = lb.library_branch_BranchIDWHERE lb.library_branch_BranchName = 'Sharpstown'  AND bl.book_loans_DueDate = '2018-03-02';    </a:t>
            </a:r>
            <a:endParaRPr lang="en-US" sz="1400" dirty="0"/>
          </a:p>
        </p:txBody>
      </p:sp>
      <p:sp>
        <p:nvSpPr>
          <p:cNvPr id="7" name="Text 5"/>
          <p:cNvSpPr/>
          <p:nvPr/>
        </p:nvSpPr>
        <p:spPr>
          <a:xfrm>
            <a:off x="837724" y="6837402"/>
            <a:ext cx="9473684" cy="569595"/>
          </a:xfrm>
          <a:prstGeom prst="rect">
            <a:avLst/>
          </a:prstGeom>
          <a:noFill/>
          <a:ln/>
        </p:spPr>
        <p:txBody>
          <a:bodyPr wrap="square" lIns="0" tIns="0" rIns="0" bIns="0" rtlCol="0" anchor="t"/>
          <a:lstStyle/>
          <a:p>
            <a:pPr algn="l" indent="0" marL="0">
              <a:lnSpc>
                <a:spcPts val="2200"/>
              </a:lnSpc>
              <a:buNone/>
            </a:pPr>
            <a:r>
              <a:rPr lang="en-US" sz="1400" dirty="0">
                <a:solidFill>
                  <a:srgbClr val="3A3630"/>
                </a:solidFill>
                <a:latin typeface="Source Sans 3" pitchFamily="34" charset="0"/>
                <a:ea typeface="Source Sans 3" pitchFamily="34" charset="-122"/>
                <a:cs typeface="Source Sans 3" pitchFamily="34" charset="-120"/>
              </a:rPr>
              <a:t>Operational tips: Use this output to generate reminder emails/SMS. If multiple items per borrower exist, group results by borrower for consolidated notifications.</a:t>
            </a:r>
            <a:endParaRPr lang="en-US" sz="1400" dirty="0"/>
          </a:p>
        </p:txBody>
      </p:sp>
      <p:pic>
        <p:nvPicPr>
          <p:cNvPr id="8" name="Image 0" descr="preencoded.png">    </p:cNvPr>
          <p:cNvPicPr>
            <a:picLocks noChangeAspect="1"/>
          </p:cNvPicPr>
          <p:nvPr/>
        </p:nvPicPr>
        <p:blipFill>
          <a:blip r:embed="rId1"/>
          <a:stretch>
            <a:fillRect/>
          </a:stretch>
        </p:blipFill>
        <p:spPr>
          <a:xfrm>
            <a:off x="10753368" y="1653302"/>
            <a:ext cx="2589728" cy="258972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526863"/>
            <a:ext cx="4928354" cy="615910"/>
          </a:xfrm>
          <a:prstGeom prst="rect">
            <a:avLst/>
          </a:prstGeom>
          <a:noFill/>
          <a:ln/>
        </p:spPr>
        <p:txBody>
          <a:bodyPr wrap="none" lIns="0" tIns="0" rIns="0" bIns="0" rtlCol="0" anchor="t"/>
          <a:lstStyle/>
          <a:p>
            <a:pPr algn="l" indent="0" marL="0">
              <a:lnSpc>
                <a:spcPts val="4850"/>
              </a:lnSpc>
              <a:buNone/>
            </a:pPr>
            <a:r>
              <a:rPr lang="en-US" sz="3850" dirty="0">
                <a:solidFill>
                  <a:srgbClr val="38512F"/>
                </a:solidFill>
                <a:latin typeface="Lora" pitchFamily="34" charset="0"/>
                <a:ea typeface="Lora" pitchFamily="34" charset="-122"/>
                <a:cs typeface="Lora" pitchFamily="34" charset="-120"/>
              </a:rPr>
              <a:t>Introduction</a:t>
            </a:r>
            <a:endParaRPr lang="en-US" sz="3850" dirty="0"/>
          </a:p>
        </p:txBody>
      </p:sp>
      <p:sp>
        <p:nvSpPr>
          <p:cNvPr id="4" name="Text 1"/>
          <p:cNvSpPr/>
          <p:nvPr/>
        </p:nvSpPr>
        <p:spPr>
          <a:xfrm>
            <a:off x="837724" y="3456861"/>
            <a:ext cx="7468553" cy="1340168"/>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Libraries store diverse data about books, authors, borrowers, loans, and branches. Manual or spreadsheet-based management causes inefficiency, duplicated records, and integrity problems. A relational database enforces structure, constraints, and relationships so librarians can reliably find and manage resources. </a:t>
            </a:r>
            <a:endParaRPr lang="en-US" sz="1600" dirty="0"/>
          </a:p>
        </p:txBody>
      </p:sp>
      <p:sp>
        <p:nvSpPr>
          <p:cNvPr id="5" name="Text 2"/>
          <p:cNvSpPr/>
          <p:nvPr/>
        </p:nvSpPr>
        <p:spPr>
          <a:xfrm>
            <a:off x="837724" y="5032653"/>
            <a:ext cx="7468553" cy="670084"/>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This presentation explains the design decisions and demonstrates key SQL queries for common operational and analytical tasks.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85455" y="539948"/>
            <a:ext cx="4620339" cy="577572"/>
          </a:xfrm>
          <a:prstGeom prst="rect">
            <a:avLst/>
          </a:prstGeom>
          <a:noFill/>
          <a:ln/>
        </p:spPr>
        <p:txBody>
          <a:bodyPr wrap="none" lIns="0" tIns="0" rIns="0" bIns="0" rtlCol="0" anchor="t"/>
          <a:lstStyle/>
          <a:p>
            <a:pPr algn="l" indent="0" marL="0">
              <a:lnSpc>
                <a:spcPts val="4500"/>
              </a:lnSpc>
              <a:buNone/>
            </a:pPr>
            <a:r>
              <a:rPr lang="en-US" sz="3600" dirty="0">
                <a:solidFill>
                  <a:srgbClr val="38512F"/>
                </a:solidFill>
                <a:latin typeface="Lora" pitchFamily="34" charset="0"/>
                <a:ea typeface="Lora" pitchFamily="34" charset="-122"/>
                <a:cs typeface="Lora" pitchFamily="34" charset="-120"/>
              </a:rPr>
              <a:t>Objective</a:t>
            </a:r>
            <a:endParaRPr lang="en-US" sz="3600" dirty="0"/>
          </a:p>
        </p:txBody>
      </p:sp>
      <p:sp>
        <p:nvSpPr>
          <p:cNvPr id="3" name="Text 1"/>
          <p:cNvSpPr/>
          <p:nvPr/>
        </p:nvSpPr>
        <p:spPr>
          <a:xfrm>
            <a:off x="785455" y="1588651"/>
            <a:ext cx="6290191" cy="314087"/>
          </a:xfrm>
          <a:prstGeom prst="rect">
            <a:avLst/>
          </a:prstGeom>
          <a:noFill/>
          <a:ln/>
        </p:spPr>
        <p:txBody>
          <a:bodyPr wrap="none" lIns="0" tIns="0" rIns="0" bIns="0" rtlCol="0" anchor="t"/>
          <a:lstStyle/>
          <a:p>
            <a:pPr algn="l" indent="0" marL="0">
              <a:lnSpc>
                <a:spcPts val="2450"/>
              </a:lnSpc>
              <a:buNone/>
            </a:pPr>
            <a:r>
              <a:rPr lang="en-US" sz="1500" dirty="0">
                <a:solidFill>
                  <a:srgbClr val="3A3630"/>
                </a:solidFill>
                <a:latin typeface="Source Sans 3" pitchFamily="34" charset="0"/>
                <a:ea typeface="Source Sans 3" pitchFamily="34" charset="-122"/>
                <a:cs typeface="Source Sans 3" pitchFamily="34" charset="-120"/>
              </a:rPr>
              <a:t>Primary goals:</a:t>
            </a:r>
            <a:endParaRPr lang="en-US" sz="1500" dirty="0"/>
          </a:p>
        </p:txBody>
      </p:sp>
      <p:sp>
        <p:nvSpPr>
          <p:cNvPr id="4" name="Text 2"/>
          <p:cNvSpPr/>
          <p:nvPr/>
        </p:nvSpPr>
        <p:spPr>
          <a:xfrm>
            <a:off x="785455" y="2079427"/>
            <a:ext cx="6290191" cy="628174"/>
          </a:xfrm>
          <a:prstGeom prst="rect">
            <a:avLst/>
          </a:prstGeom>
          <a:noFill/>
          <a:ln/>
        </p:spPr>
        <p:txBody>
          <a:bodyPr wrap="square" lIns="0" tIns="0" rIns="0" bIns="0" rtlCol="0" anchor="t"/>
          <a:lstStyle/>
          <a:p>
            <a:pPr algn="l" marL="342900" indent="-342900">
              <a:lnSpc>
                <a:spcPts val="2450"/>
              </a:lnSpc>
              <a:buSzPct val="100000"/>
              <a:buChar char="•"/>
            </a:pPr>
            <a:r>
              <a:rPr lang="en-US" sz="1500" dirty="0">
                <a:solidFill>
                  <a:srgbClr val="3A3630"/>
                </a:solidFill>
                <a:latin typeface="Source Sans 3" pitchFamily="34" charset="0"/>
                <a:ea typeface="Source Sans 3" pitchFamily="34" charset="-122"/>
                <a:cs typeface="Source Sans 3" pitchFamily="34" charset="-120"/>
              </a:rPr>
              <a:t>Design an intuitive relational schema for library operations across multiple branches.</a:t>
            </a:r>
            <a:endParaRPr lang="en-US" sz="1500" dirty="0"/>
          </a:p>
        </p:txBody>
      </p:sp>
      <p:sp>
        <p:nvSpPr>
          <p:cNvPr id="5" name="Text 3"/>
          <p:cNvSpPr/>
          <p:nvPr/>
        </p:nvSpPr>
        <p:spPr>
          <a:xfrm>
            <a:off x="785455" y="2776299"/>
            <a:ext cx="6290191" cy="628174"/>
          </a:xfrm>
          <a:prstGeom prst="rect">
            <a:avLst/>
          </a:prstGeom>
          <a:noFill/>
          <a:ln/>
        </p:spPr>
        <p:txBody>
          <a:bodyPr wrap="square" lIns="0" tIns="0" rIns="0" bIns="0" rtlCol="0" anchor="t"/>
          <a:lstStyle/>
          <a:p>
            <a:pPr algn="l" marL="342900" indent="-342900">
              <a:lnSpc>
                <a:spcPts val="2450"/>
              </a:lnSpc>
              <a:buSzPct val="100000"/>
              <a:buChar char="•"/>
            </a:pPr>
            <a:r>
              <a:rPr lang="en-US" sz="1500" dirty="0">
                <a:solidFill>
                  <a:srgbClr val="3A3630"/>
                </a:solidFill>
                <a:latin typeface="Source Sans 3" pitchFamily="34" charset="0"/>
                <a:ea typeface="Source Sans 3" pitchFamily="34" charset="-122"/>
                <a:cs typeface="Source Sans 3" pitchFamily="34" charset="-120"/>
              </a:rPr>
              <a:t>Enforce data integrity using keys and constraints (PKs, FKs, unique constraints).</a:t>
            </a:r>
            <a:endParaRPr lang="en-US" sz="1500" dirty="0"/>
          </a:p>
        </p:txBody>
      </p:sp>
      <p:sp>
        <p:nvSpPr>
          <p:cNvPr id="6" name="Text 4"/>
          <p:cNvSpPr/>
          <p:nvPr/>
        </p:nvSpPr>
        <p:spPr>
          <a:xfrm>
            <a:off x="785455" y="3473172"/>
            <a:ext cx="6290191" cy="628174"/>
          </a:xfrm>
          <a:prstGeom prst="rect">
            <a:avLst/>
          </a:prstGeom>
          <a:noFill/>
          <a:ln/>
        </p:spPr>
        <p:txBody>
          <a:bodyPr wrap="square" lIns="0" tIns="0" rIns="0" bIns="0" rtlCol="0" anchor="t"/>
          <a:lstStyle/>
          <a:p>
            <a:pPr algn="l" marL="342900" indent="-342900">
              <a:lnSpc>
                <a:spcPts val="2450"/>
              </a:lnSpc>
              <a:buSzPct val="100000"/>
              <a:buChar char="•"/>
            </a:pPr>
            <a:r>
              <a:rPr lang="en-US" sz="1500" dirty="0">
                <a:solidFill>
                  <a:srgbClr val="3A3630"/>
                </a:solidFill>
                <a:latin typeface="Source Sans 3" pitchFamily="34" charset="0"/>
                <a:ea typeface="Source Sans 3" pitchFamily="34" charset="-122"/>
                <a:cs typeface="Source Sans 3" pitchFamily="34" charset="-120"/>
              </a:rPr>
              <a:t>Support efficient tracking of books, individual copies, loans, and borrowers.</a:t>
            </a:r>
            <a:endParaRPr lang="en-US" sz="1500" dirty="0"/>
          </a:p>
        </p:txBody>
      </p:sp>
      <p:sp>
        <p:nvSpPr>
          <p:cNvPr id="7" name="Text 5"/>
          <p:cNvSpPr/>
          <p:nvPr/>
        </p:nvSpPr>
        <p:spPr>
          <a:xfrm>
            <a:off x="785455" y="4170045"/>
            <a:ext cx="6290191" cy="628174"/>
          </a:xfrm>
          <a:prstGeom prst="rect">
            <a:avLst/>
          </a:prstGeom>
          <a:noFill/>
          <a:ln/>
        </p:spPr>
        <p:txBody>
          <a:bodyPr wrap="square" lIns="0" tIns="0" rIns="0" bIns="0" rtlCol="0" anchor="t"/>
          <a:lstStyle/>
          <a:p>
            <a:pPr algn="l" marL="342900" indent="-342900">
              <a:lnSpc>
                <a:spcPts val="2450"/>
              </a:lnSpc>
              <a:buSzPct val="100000"/>
              <a:buChar char="•"/>
            </a:pPr>
            <a:r>
              <a:rPr lang="en-US" sz="1500" dirty="0">
                <a:solidFill>
                  <a:srgbClr val="3A3630"/>
                </a:solidFill>
                <a:latin typeface="Source Sans 3" pitchFamily="34" charset="0"/>
                <a:ea typeface="Source Sans 3" pitchFamily="34" charset="-122"/>
                <a:cs typeface="Source Sans 3" pitchFamily="34" charset="-120"/>
              </a:rPr>
              <a:t>Provide example SQL queries that demonstrate real-world reporting and investigation.</a:t>
            </a:r>
            <a:endParaRPr lang="en-US" sz="1500" dirty="0"/>
          </a:p>
        </p:txBody>
      </p:sp>
      <p:pic>
        <p:nvPicPr>
          <p:cNvPr id="8" name="Image 0" descr="preencoded.png">    </p:cNvPr>
          <p:cNvPicPr>
            <a:picLocks noChangeAspect="1"/>
          </p:cNvPicPr>
          <p:nvPr/>
        </p:nvPicPr>
        <p:blipFill>
          <a:blip r:embed="rId1"/>
          <a:stretch>
            <a:fillRect/>
          </a:stretch>
        </p:blipFill>
        <p:spPr>
          <a:xfrm>
            <a:off x="7562374" y="1632823"/>
            <a:ext cx="6290191" cy="629019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291239"/>
            <a:ext cx="4928354" cy="615910"/>
          </a:xfrm>
          <a:prstGeom prst="rect">
            <a:avLst/>
          </a:prstGeom>
          <a:noFill/>
          <a:ln/>
        </p:spPr>
        <p:txBody>
          <a:bodyPr wrap="none" lIns="0" tIns="0" rIns="0" bIns="0" rtlCol="0" anchor="t"/>
          <a:lstStyle/>
          <a:p>
            <a:pPr algn="l" indent="0" marL="0">
              <a:lnSpc>
                <a:spcPts val="4850"/>
              </a:lnSpc>
              <a:buNone/>
            </a:pPr>
            <a:r>
              <a:rPr lang="en-US" sz="3850" dirty="0">
                <a:solidFill>
                  <a:srgbClr val="38512F"/>
                </a:solidFill>
                <a:latin typeface="Lora" pitchFamily="34" charset="0"/>
                <a:ea typeface="Lora" pitchFamily="34" charset="-122"/>
                <a:cs typeface="Lora" pitchFamily="34" charset="-120"/>
              </a:rPr>
              <a:t>Problem Statement</a:t>
            </a:r>
            <a:endParaRPr lang="en-US" sz="3850" dirty="0"/>
          </a:p>
        </p:txBody>
      </p:sp>
      <p:sp>
        <p:nvSpPr>
          <p:cNvPr id="4" name="Text 1"/>
          <p:cNvSpPr/>
          <p:nvPr/>
        </p:nvSpPr>
        <p:spPr>
          <a:xfrm>
            <a:off x="837724" y="3221236"/>
            <a:ext cx="7468553" cy="1005126"/>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Many libraries experience redundancy (duplicate book/author records), inconsistent borrower information, and difficulties tracking individual copies across branches. The goal is to replace ad-hoc systems with a unified relational database that: </a:t>
            </a:r>
            <a:endParaRPr lang="en-US" sz="1600" dirty="0"/>
          </a:p>
        </p:txBody>
      </p:sp>
      <p:sp>
        <p:nvSpPr>
          <p:cNvPr id="5" name="Text 2"/>
          <p:cNvSpPr/>
          <p:nvPr/>
        </p:nvSpPr>
        <p:spPr>
          <a:xfrm>
            <a:off x="837724" y="4461986"/>
            <a:ext cx="7468553" cy="335042"/>
          </a:xfrm>
          <a:prstGeom prst="rect">
            <a:avLst/>
          </a:prstGeom>
          <a:noFill/>
          <a:ln/>
        </p:spPr>
        <p:txBody>
          <a:bodyPr wrap="non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1) eliminates redundancy via normalization, </a:t>
            </a:r>
            <a:endParaRPr lang="en-US" sz="1600" dirty="0"/>
          </a:p>
        </p:txBody>
      </p:sp>
      <p:sp>
        <p:nvSpPr>
          <p:cNvPr id="6" name="Text 3"/>
          <p:cNvSpPr/>
          <p:nvPr/>
        </p:nvSpPr>
        <p:spPr>
          <a:xfrm>
            <a:off x="837724" y="5032653"/>
            <a:ext cx="7468553" cy="335042"/>
          </a:xfrm>
          <a:prstGeom prst="rect">
            <a:avLst/>
          </a:prstGeom>
          <a:noFill/>
          <a:ln/>
        </p:spPr>
        <p:txBody>
          <a:bodyPr wrap="non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2) defines clear relationships between entities, and </a:t>
            </a:r>
            <a:endParaRPr lang="en-US" sz="1600" dirty="0"/>
          </a:p>
        </p:txBody>
      </p:sp>
      <p:sp>
        <p:nvSpPr>
          <p:cNvPr id="7" name="Text 4"/>
          <p:cNvSpPr/>
          <p:nvPr/>
        </p:nvSpPr>
        <p:spPr>
          <a:xfrm>
            <a:off x="837724" y="5603319"/>
            <a:ext cx="7468553" cy="335042"/>
          </a:xfrm>
          <a:prstGeom prst="rect">
            <a:avLst/>
          </a:prstGeom>
          <a:noFill/>
          <a:ln/>
        </p:spPr>
        <p:txBody>
          <a:bodyPr wrap="non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3) enables automation of loan management and reporting to reduce human error.</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691277"/>
            <a:ext cx="3942636" cy="492681"/>
          </a:xfrm>
          <a:prstGeom prst="rect">
            <a:avLst/>
          </a:prstGeom>
          <a:noFill/>
          <a:ln/>
        </p:spPr>
        <p:txBody>
          <a:bodyPr wrap="none" lIns="0" tIns="0" rIns="0" bIns="0" rtlCol="0" anchor="t"/>
          <a:lstStyle/>
          <a:p>
            <a:pPr algn="l" indent="0" marL="0">
              <a:lnSpc>
                <a:spcPts val="3850"/>
              </a:lnSpc>
              <a:buNone/>
            </a:pPr>
            <a:r>
              <a:rPr lang="en-US" sz="3100" dirty="0">
                <a:solidFill>
                  <a:srgbClr val="38512F"/>
                </a:solidFill>
                <a:latin typeface="Lora" pitchFamily="34" charset="0"/>
                <a:ea typeface="Lora" pitchFamily="34" charset="-122"/>
                <a:cs typeface="Lora" pitchFamily="34" charset="-120"/>
              </a:rPr>
              <a:t>Overview of Data</a:t>
            </a:r>
            <a:endParaRPr lang="en-US" sz="3100" dirty="0"/>
          </a:p>
        </p:txBody>
      </p:sp>
      <p:pic>
        <p:nvPicPr>
          <p:cNvPr id="3" name="Image 0" descr="preencoded.png">    </p:cNvPr>
          <p:cNvPicPr>
            <a:picLocks noChangeAspect="1"/>
          </p:cNvPicPr>
          <p:nvPr/>
        </p:nvPicPr>
        <p:blipFill>
          <a:blip r:embed="rId1"/>
          <a:stretch>
            <a:fillRect/>
          </a:stretch>
        </p:blipFill>
        <p:spPr>
          <a:xfrm>
            <a:off x="837724" y="1518999"/>
            <a:ext cx="2465189" cy="1523524"/>
          </a:xfrm>
          <a:prstGeom prst="rect">
            <a:avLst/>
          </a:prstGeom>
        </p:spPr>
      </p:pic>
      <p:sp>
        <p:nvSpPr>
          <p:cNvPr id="4" name="Text 1"/>
          <p:cNvSpPr/>
          <p:nvPr/>
        </p:nvSpPr>
        <p:spPr>
          <a:xfrm>
            <a:off x="837724" y="3210044"/>
            <a:ext cx="1971318" cy="246459"/>
          </a:xfrm>
          <a:prstGeom prst="rect">
            <a:avLst/>
          </a:prstGeom>
          <a:noFill/>
          <a:ln/>
        </p:spPr>
        <p:txBody>
          <a:bodyPr wrap="none" lIns="0" tIns="0" rIns="0" bIns="0" rtlCol="0" anchor="t"/>
          <a:lstStyle/>
          <a:p>
            <a:pPr algn="l" indent="0" marL="0">
              <a:lnSpc>
                <a:spcPts val="1900"/>
              </a:lnSpc>
              <a:buNone/>
            </a:pPr>
            <a:r>
              <a:rPr lang="en-US" sz="1550" dirty="0">
                <a:solidFill>
                  <a:srgbClr val="3A3630"/>
                </a:solidFill>
                <a:latin typeface="Lora" pitchFamily="34" charset="0"/>
                <a:ea typeface="Lora" pitchFamily="34" charset="-122"/>
                <a:cs typeface="Lora" pitchFamily="34" charset="-120"/>
              </a:rPr>
              <a:t>tbl_book.csv</a:t>
            </a:r>
            <a:endParaRPr lang="en-US" sz="1550" dirty="0"/>
          </a:p>
        </p:txBody>
      </p:sp>
      <p:sp>
        <p:nvSpPr>
          <p:cNvPr id="5" name="Text 2"/>
          <p:cNvSpPr/>
          <p:nvPr/>
        </p:nvSpPr>
        <p:spPr>
          <a:xfrm>
            <a:off x="837724" y="3556992"/>
            <a:ext cx="3081576" cy="804029"/>
          </a:xfrm>
          <a:prstGeom prst="rect">
            <a:avLst/>
          </a:prstGeom>
          <a:noFill/>
          <a:ln/>
        </p:spPr>
        <p:txBody>
          <a:bodyPr wrap="square" lIns="0" tIns="0" rIns="0" bIns="0" rtlCol="0" anchor="t"/>
          <a:lstStyle/>
          <a:p>
            <a:pPr algn="l" indent="0" marL="0">
              <a:lnSpc>
                <a:spcPts val="2100"/>
              </a:lnSpc>
              <a:buNone/>
            </a:pPr>
            <a:r>
              <a:rPr lang="en-US" sz="1300" dirty="0">
                <a:solidFill>
                  <a:srgbClr val="3A3630"/>
                </a:solidFill>
                <a:latin typeface="Source Sans 3" pitchFamily="34" charset="0"/>
                <a:ea typeface="Source Sans 3" pitchFamily="34" charset="-122"/>
                <a:cs typeface="Source Sans 3" pitchFamily="34" charset="-120"/>
              </a:rPr>
              <a:t>Primary book metadata: BookID (PK), Title, ISBN, PublisherID, PublicationYear, Category.</a:t>
            </a:r>
            <a:endParaRPr lang="en-US" sz="1300" dirty="0"/>
          </a:p>
        </p:txBody>
      </p:sp>
      <p:pic>
        <p:nvPicPr>
          <p:cNvPr id="6" name="Image 1" descr="preencoded.png">    </p:cNvPr>
          <p:cNvPicPr>
            <a:picLocks noChangeAspect="1"/>
          </p:cNvPicPr>
          <p:nvPr/>
        </p:nvPicPr>
        <p:blipFill>
          <a:blip r:embed="rId2"/>
          <a:stretch>
            <a:fillRect/>
          </a:stretch>
        </p:blipFill>
        <p:spPr>
          <a:xfrm>
            <a:off x="4128730" y="1518999"/>
            <a:ext cx="2465308" cy="1523643"/>
          </a:xfrm>
          <a:prstGeom prst="rect">
            <a:avLst/>
          </a:prstGeom>
        </p:spPr>
      </p:pic>
      <p:sp>
        <p:nvSpPr>
          <p:cNvPr id="7" name="Text 3"/>
          <p:cNvSpPr/>
          <p:nvPr/>
        </p:nvSpPr>
        <p:spPr>
          <a:xfrm>
            <a:off x="4128730" y="3210163"/>
            <a:ext cx="1971318" cy="246459"/>
          </a:xfrm>
          <a:prstGeom prst="rect">
            <a:avLst/>
          </a:prstGeom>
          <a:noFill/>
          <a:ln/>
        </p:spPr>
        <p:txBody>
          <a:bodyPr wrap="none" lIns="0" tIns="0" rIns="0" bIns="0" rtlCol="0" anchor="t"/>
          <a:lstStyle/>
          <a:p>
            <a:pPr algn="l" indent="0" marL="0">
              <a:lnSpc>
                <a:spcPts val="1900"/>
              </a:lnSpc>
              <a:buNone/>
            </a:pPr>
            <a:r>
              <a:rPr lang="en-US" sz="1550" dirty="0">
                <a:solidFill>
                  <a:srgbClr val="3A3630"/>
                </a:solidFill>
                <a:latin typeface="Lora" pitchFamily="34" charset="0"/>
                <a:ea typeface="Lora" pitchFamily="34" charset="-122"/>
                <a:cs typeface="Lora" pitchFamily="34" charset="-120"/>
              </a:rPr>
              <a:t>tbl_publisher.csv</a:t>
            </a:r>
            <a:endParaRPr lang="en-US" sz="1550" dirty="0"/>
          </a:p>
        </p:txBody>
      </p:sp>
      <p:sp>
        <p:nvSpPr>
          <p:cNvPr id="8" name="Text 4"/>
          <p:cNvSpPr/>
          <p:nvPr/>
        </p:nvSpPr>
        <p:spPr>
          <a:xfrm>
            <a:off x="4128730" y="3557111"/>
            <a:ext cx="3081695" cy="536019"/>
          </a:xfrm>
          <a:prstGeom prst="rect">
            <a:avLst/>
          </a:prstGeom>
          <a:noFill/>
          <a:ln/>
        </p:spPr>
        <p:txBody>
          <a:bodyPr wrap="square" lIns="0" tIns="0" rIns="0" bIns="0" rtlCol="0" anchor="t"/>
          <a:lstStyle/>
          <a:p>
            <a:pPr algn="l" indent="0" marL="0">
              <a:lnSpc>
                <a:spcPts val="2100"/>
              </a:lnSpc>
              <a:buNone/>
            </a:pPr>
            <a:r>
              <a:rPr lang="en-US" sz="1300" dirty="0">
                <a:solidFill>
                  <a:srgbClr val="3A3630"/>
                </a:solidFill>
                <a:latin typeface="Source Sans 3" pitchFamily="34" charset="0"/>
                <a:ea typeface="Source Sans 3" pitchFamily="34" charset="-122"/>
                <a:cs typeface="Source Sans 3" pitchFamily="34" charset="-120"/>
              </a:rPr>
              <a:t>Publisher details: PublisherID (PK), Name, Address, Contact.</a:t>
            </a:r>
            <a:endParaRPr lang="en-US" sz="1300" dirty="0"/>
          </a:p>
        </p:txBody>
      </p:sp>
      <p:pic>
        <p:nvPicPr>
          <p:cNvPr id="9" name="Image 2" descr="preencoded.png">    </p:cNvPr>
          <p:cNvPicPr>
            <a:picLocks noChangeAspect="1"/>
          </p:cNvPicPr>
          <p:nvPr/>
        </p:nvPicPr>
        <p:blipFill>
          <a:blip r:embed="rId3"/>
          <a:stretch>
            <a:fillRect/>
          </a:stretch>
        </p:blipFill>
        <p:spPr>
          <a:xfrm>
            <a:off x="7419856" y="1518999"/>
            <a:ext cx="2465308" cy="1523643"/>
          </a:xfrm>
          <a:prstGeom prst="rect">
            <a:avLst/>
          </a:prstGeom>
        </p:spPr>
      </p:pic>
      <p:sp>
        <p:nvSpPr>
          <p:cNvPr id="10" name="Text 5"/>
          <p:cNvSpPr/>
          <p:nvPr/>
        </p:nvSpPr>
        <p:spPr>
          <a:xfrm>
            <a:off x="7419856" y="3210163"/>
            <a:ext cx="2031206" cy="246459"/>
          </a:xfrm>
          <a:prstGeom prst="rect">
            <a:avLst/>
          </a:prstGeom>
          <a:noFill/>
          <a:ln/>
        </p:spPr>
        <p:txBody>
          <a:bodyPr wrap="none" lIns="0" tIns="0" rIns="0" bIns="0" rtlCol="0" anchor="t"/>
          <a:lstStyle/>
          <a:p>
            <a:pPr algn="l" indent="0" marL="0">
              <a:lnSpc>
                <a:spcPts val="1900"/>
              </a:lnSpc>
              <a:buNone/>
            </a:pPr>
            <a:r>
              <a:rPr lang="en-US" sz="1550" dirty="0">
                <a:solidFill>
                  <a:srgbClr val="3A3630"/>
                </a:solidFill>
                <a:latin typeface="Lora" pitchFamily="34" charset="0"/>
                <a:ea typeface="Lora" pitchFamily="34" charset="-122"/>
                <a:cs typeface="Lora" pitchFamily="34" charset="-120"/>
              </a:rPr>
              <a:t>tbl_book_authors.csv</a:t>
            </a:r>
            <a:endParaRPr lang="en-US" sz="1550" dirty="0"/>
          </a:p>
        </p:txBody>
      </p:sp>
      <p:sp>
        <p:nvSpPr>
          <p:cNvPr id="11" name="Text 6"/>
          <p:cNvSpPr/>
          <p:nvPr/>
        </p:nvSpPr>
        <p:spPr>
          <a:xfrm>
            <a:off x="7419856" y="3557111"/>
            <a:ext cx="3081695" cy="804029"/>
          </a:xfrm>
          <a:prstGeom prst="rect">
            <a:avLst/>
          </a:prstGeom>
          <a:noFill/>
          <a:ln/>
        </p:spPr>
        <p:txBody>
          <a:bodyPr wrap="square" lIns="0" tIns="0" rIns="0" bIns="0" rtlCol="0" anchor="t"/>
          <a:lstStyle/>
          <a:p>
            <a:pPr algn="l" indent="0" marL="0">
              <a:lnSpc>
                <a:spcPts val="2100"/>
              </a:lnSpc>
              <a:buNone/>
            </a:pPr>
            <a:r>
              <a:rPr lang="en-US" sz="1300" dirty="0">
                <a:solidFill>
                  <a:srgbClr val="3A3630"/>
                </a:solidFill>
                <a:latin typeface="Source Sans 3" pitchFamily="34" charset="0"/>
                <a:ea typeface="Source Sans 3" pitchFamily="34" charset="-122"/>
                <a:cs typeface="Source Sans 3" pitchFamily="34" charset="-120"/>
              </a:rPr>
              <a:t>Author association table: BookAuthorID (PK), BookID (FK), AuthorName — supports many-to-many if modeled further.</a:t>
            </a:r>
            <a:endParaRPr lang="en-US" sz="1300" dirty="0"/>
          </a:p>
        </p:txBody>
      </p:sp>
      <p:pic>
        <p:nvPicPr>
          <p:cNvPr id="12" name="Image 3" descr="preencoded.png">    </p:cNvPr>
          <p:cNvPicPr>
            <a:picLocks noChangeAspect="1"/>
          </p:cNvPicPr>
          <p:nvPr/>
        </p:nvPicPr>
        <p:blipFill>
          <a:blip r:embed="rId4"/>
          <a:stretch>
            <a:fillRect/>
          </a:stretch>
        </p:blipFill>
        <p:spPr>
          <a:xfrm>
            <a:off x="10710982" y="1518999"/>
            <a:ext cx="2465308" cy="1523643"/>
          </a:xfrm>
          <a:prstGeom prst="rect">
            <a:avLst/>
          </a:prstGeom>
        </p:spPr>
      </p:pic>
      <p:sp>
        <p:nvSpPr>
          <p:cNvPr id="13" name="Text 7"/>
          <p:cNvSpPr/>
          <p:nvPr/>
        </p:nvSpPr>
        <p:spPr>
          <a:xfrm>
            <a:off x="10710982" y="3210163"/>
            <a:ext cx="2120741" cy="246459"/>
          </a:xfrm>
          <a:prstGeom prst="rect">
            <a:avLst/>
          </a:prstGeom>
          <a:noFill/>
          <a:ln/>
        </p:spPr>
        <p:txBody>
          <a:bodyPr wrap="none" lIns="0" tIns="0" rIns="0" bIns="0" rtlCol="0" anchor="t"/>
          <a:lstStyle/>
          <a:p>
            <a:pPr algn="l" indent="0" marL="0">
              <a:lnSpc>
                <a:spcPts val="1900"/>
              </a:lnSpc>
              <a:buNone/>
            </a:pPr>
            <a:r>
              <a:rPr lang="en-US" sz="1550" dirty="0">
                <a:solidFill>
                  <a:srgbClr val="3A3630"/>
                </a:solidFill>
                <a:latin typeface="Lora" pitchFamily="34" charset="0"/>
                <a:ea typeface="Lora" pitchFamily="34" charset="-122"/>
                <a:cs typeface="Lora" pitchFamily="34" charset="-120"/>
              </a:rPr>
              <a:t>tbl_library_branch.csv</a:t>
            </a:r>
            <a:endParaRPr lang="en-US" sz="1550" dirty="0"/>
          </a:p>
        </p:txBody>
      </p:sp>
      <p:sp>
        <p:nvSpPr>
          <p:cNvPr id="14" name="Text 8"/>
          <p:cNvSpPr/>
          <p:nvPr/>
        </p:nvSpPr>
        <p:spPr>
          <a:xfrm>
            <a:off x="10710982" y="3557111"/>
            <a:ext cx="3081695" cy="536019"/>
          </a:xfrm>
          <a:prstGeom prst="rect">
            <a:avLst/>
          </a:prstGeom>
          <a:noFill/>
          <a:ln/>
        </p:spPr>
        <p:txBody>
          <a:bodyPr wrap="square" lIns="0" tIns="0" rIns="0" bIns="0" rtlCol="0" anchor="t"/>
          <a:lstStyle/>
          <a:p>
            <a:pPr algn="l" indent="0" marL="0">
              <a:lnSpc>
                <a:spcPts val="2100"/>
              </a:lnSpc>
              <a:buNone/>
            </a:pPr>
            <a:r>
              <a:rPr lang="en-US" sz="1300" dirty="0">
                <a:solidFill>
                  <a:srgbClr val="3A3630"/>
                </a:solidFill>
                <a:latin typeface="Source Sans 3" pitchFamily="34" charset="0"/>
                <a:ea typeface="Source Sans 3" pitchFamily="34" charset="-122"/>
                <a:cs typeface="Source Sans 3" pitchFamily="34" charset="-120"/>
              </a:rPr>
              <a:t>Branches: BranchID (PK), BranchName, Location, ContactInfo.</a:t>
            </a:r>
            <a:endParaRPr lang="en-US" sz="1300" dirty="0"/>
          </a:p>
        </p:txBody>
      </p:sp>
      <p:pic>
        <p:nvPicPr>
          <p:cNvPr id="15" name="Image 4" descr="preencoded.png">    </p:cNvPr>
          <p:cNvPicPr>
            <a:picLocks noChangeAspect="1"/>
          </p:cNvPicPr>
          <p:nvPr/>
        </p:nvPicPr>
        <p:blipFill>
          <a:blip r:embed="rId5"/>
          <a:stretch>
            <a:fillRect/>
          </a:stretch>
        </p:blipFill>
        <p:spPr>
          <a:xfrm>
            <a:off x="837724" y="4696182"/>
            <a:ext cx="2465189" cy="1523524"/>
          </a:xfrm>
          <a:prstGeom prst="rect">
            <a:avLst/>
          </a:prstGeom>
        </p:spPr>
      </p:pic>
      <p:sp>
        <p:nvSpPr>
          <p:cNvPr id="16" name="Text 9"/>
          <p:cNvSpPr/>
          <p:nvPr/>
        </p:nvSpPr>
        <p:spPr>
          <a:xfrm>
            <a:off x="837724" y="6387227"/>
            <a:ext cx="1971318" cy="246459"/>
          </a:xfrm>
          <a:prstGeom prst="rect">
            <a:avLst/>
          </a:prstGeom>
          <a:noFill/>
          <a:ln/>
        </p:spPr>
        <p:txBody>
          <a:bodyPr wrap="none" lIns="0" tIns="0" rIns="0" bIns="0" rtlCol="0" anchor="t"/>
          <a:lstStyle/>
          <a:p>
            <a:pPr algn="l" indent="0" marL="0">
              <a:lnSpc>
                <a:spcPts val="1900"/>
              </a:lnSpc>
              <a:buNone/>
            </a:pPr>
            <a:r>
              <a:rPr lang="en-US" sz="1550" dirty="0">
                <a:solidFill>
                  <a:srgbClr val="3A3630"/>
                </a:solidFill>
                <a:latin typeface="Lora" pitchFamily="34" charset="0"/>
                <a:ea typeface="Lora" pitchFamily="34" charset="-122"/>
                <a:cs typeface="Lora" pitchFamily="34" charset="-120"/>
              </a:rPr>
              <a:t>tbl_book_copies.csv</a:t>
            </a:r>
            <a:endParaRPr lang="en-US" sz="1550" dirty="0"/>
          </a:p>
        </p:txBody>
      </p:sp>
      <p:sp>
        <p:nvSpPr>
          <p:cNvPr id="17" name="Text 10"/>
          <p:cNvSpPr/>
          <p:nvPr/>
        </p:nvSpPr>
        <p:spPr>
          <a:xfrm>
            <a:off x="837724" y="6734175"/>
            <a:ext cx="3081576" cy="804029"/>
          </a:xfrm>
          <a:prstGeom prst="rect">
            <a:avLst/>
          </a:prstGeom>
          <a:noFill/>
          <a:ln/>
        </p:spPr>
        <p:txBody>
          <a:bodyPr wrap="square" lIns="0" tIns="0" rIns="0" bIns="0" rtlCol="0" anchor="t"/>
          <a:lstStyle/>
          <a:p>
            <a:pPr algn="l" indent="0" marL="0">
              <a:lnSpc>
                <a:spcPts val="2100"/>
              </a:lnSpc>
              <a:buNone/>
            </a:pPr>
            <a:r>
              <a:rPr lang="en-US" sz="1300" dirty="0">
                <a:solidFill>
                  <a:srgbClr val="3A3630"/>
                </a:solidFill>
                <a:latin typeface="Source Sans 3" pitchFamily="34" charset="0"/>
                <a:ea typeface="Source Sans 3" pitchFamily="34" charset="-122"/>
                <a:cs typeface="Source Sans 3" pitchFamily="34" charset="-120"/>
              </a:rPr>
              <a:t>Copies: CopyID or composite (BookID, BranchID), No_Of_Copies — tracks how many physical copies each branch holds.</a:t>
            </a:r>
            <a:endParaRPr lang="en-US" sz="1300" dirty="0"/>
          </a:p>
        </p:txBody>
      </p:sp>
      <p:pic>
        <p:nvPicPr>
          <p:cNvPr id="18" name="Image 5" descr="preencoded.png">    </p:cNvPr>
          <p:cNvPicPr>
            <a:picLocks noChangeAspect="1"/>
          </p:cNvPicPr>
          <p:nvPr/>
        </p:nvPicPr>
        <p:blipFill>
          <a:blip r:embed="rId6"/>
          <a:stretch>
            <a:fillRect/>
          </a:stretch>
        </p:blipFill>
        <p:spPr>
          <a:xfrm>
            <a:off x="4128730" y="4696182"/>
            <a:ext cx="2465308" cy="1523643"/>
          </a:xfrm>
          <a:prstGeom prst="rect">
            <a:avLst/>
          </a:prstGeom>
        </p:spPr>
      </p:pic>
      <p:sp>
        <p:nvSpPr>
          <p:cNvPr id="19" name="Text 11"/>
          <p:cNvSpPr/>
          <p:nvPr/>
        </p:nvSpPr>
        <p:spPr>
          <a:xfrm>
            <a:off x="4128730" y="6387346"/>
            <a:ext cx="1971318" cy="246459"/>
          </a:xfrm>
          <a:prstGeom prst="rect">
            <a:avLst/>
          </a:prstGeom>
          <a:noFill/>
          <a:ln/>
        </p:spPr>
        <p:txBody>
          <a:bodyPr wrap="none" lIns="0" tIns="0" rIns="0" bIns="0" rtlCol="0" anchor="t"/>
          <a:lstStyle/>
          <a:p>
            <a:pPr algn="l" indent="0" marL="0">
              <a:lnSpc>
                <a:spcPts val="1900"/>
              </a:lnSpc>
              <a:buNone/>
            </a:pPr>
            <a:r>
              <a:rPr lang="en-US" sz="1550" dirty="0">
                <a:solidFill>
                  <a:srgbClr val="3A3630"/>
                </a:solidFill>
                <a:latin typeface="Lora" pitchFamily="34" charset="0"/>
                <a:ea typeface="Lora" pitchFamily="34" charset="-122"/>
                <a:cs typeface="Lora" pitchFamily="34" charset="-120"/>
              </a:rPr>
              <a:t>tbl_borrower.csv</a:t>
            </a:r>
            <a:endParaRPr lang="en-US" sz="1550" dirty="0"/>
          </a:p>
        </p:txBody>
      </p:sp>
      <p:sp>
        <p:nvSpPr>
          <p:cNvPr id="20" name="Text 12"/>
          <p:cNvSpPr/>
          <p:nvPr/>
        </p:nvSpPr>
        <p:spPr>
          <a:xfrm>
            <a:off x="4128730" y="6734294"/>
            <a:ext cx="3081695" cy="804029"/>
          </a:xfrm>
          <a:prstGeom prst="rect">
            <a:avLst/>
          </a:prstGeom>
          <a:noFill/>
          <a:ln/>
        </p:spPr>
        <p:txBody>
          <a:bodyPr wrap="square" lIns="0" tIns="0" rIns="0" bIns="0" rtlCol="0" anchor="t"/>
          <a:lstStyle/>
          <a:p>
            <a:pPr algn="l" indent="0" marL="0">
              <a:lnSpc>
                <a:spcPts val="2100"/>
              </a:lnSpc>
              <a:buNone/>
            </a:pPr>
            <a:r>
              <a:rPr lang="en-US" sz="1300" dirty="0">
                <a:solidFill>
                  <a:srgbClr val="3A3630"/>
                </a:solidFill>
                <a:latin typeface="Source Sans 3" pitchFamily="34" charset="0"/>
                <a:ea typeface="Source Sans 3" pitchFamily="34" charset="-122"/>
                <a:cs typeface="Source Sans 3" pitchFamily="34" charset="-120"/>
              </a:rPr>
              <a:t>Borrowers: CardNo (PK), BorrowerName, Address, Phone, Email — unique card numbers identify patrons.</a:t>
            </a:r>
            <a:endParaRPr lang="en-US" sz="1300" dirty="0"/>
          </a:p>
        </p:txBody>
      </p:sp>
      <p:pic>
        <p:nvPicPr>
          <p:cNvPr id="21" name="Image 6" descr="preencoded.png">    </p:cNvPr>
          <p:cNvPicPr>
            <a:picLocks noChangeAspect="1"/>
          </p:cNvPicPr>
          <p:nvPr/>
        </p:nvPicPr>
        <p:blipFill>
          <a:blip r:embed="rId7"/>
          <a:stretch>
            <a:fillRect/>
          </a:stretch>
        </p:blipFill>
        <p:spPr>
          <a:xfrm>
            <a:off x="7419856" y="4696182"/>
            <a:ext cx="2465308" cy="1523643"/>
          </a:xfrm>
          <a:prstGeom prst="rect">
            <a:avLst/>
          </a:prstGeom>
        </p:spPr>
      </p:pic>
      <p:sp>
        <p:nvSpPr>
          <p:cNvPr id="22" name="Text 13"/>
          <p:cNvSpPr/>
          <p:nvPr/>
        </p:nvSpPr>
        <p:spPr>
          <a:xfrm>
            <a:off x="7419856" y="6387346"/>
            <a:ext cx="1971318" cy="246459"/>
          </a:xfrm>
          <a:prstGeom prst="rect">
            <a:avLst/>
          </a:prstGeom>
          <a:noFill/>
          <a:ln/>
        </p:spPr>
        <p:txBody>
          <a:bodyPr wrap="none" lIns="0" tIns="0" rIns="0" bIns="0" rtlCol="0" anchor="t"/>
          <a:lstStyle/>
          <a:p>
            <a:pPr algn="l" indent="0" marL="0">
              <a:lnSpc>
                <a:spcPts val="1900"/>
              </a:lnSpc>
              <a:buNone/>
            </a:pPr>
            <a:r>
              <a:rPr lang="en-US" sz="1550" dirty="0">
                <a:solidFill>
                  <a:srgbClr val="3A3630"/>
                </a:solidFill>
                <a:latin typeface="Lora" pitchFamily="34" charset="0"/>
                <a:ea typeface="Lora" pitchFamily="34" charset="-122"/>
                <a:cs typeface="Lora" pitchFamily="34" charset="-120"/>
              </a:rPr>
              <a:t>tbl_book_loans.csv</a:t>
            </a:r>
            <a:endParaRPr lang="en-US" sz="1550" dirty="0"/>
          </a:p>
        </p:txBody>
      </p:sp>
      <p:sp>
        <p:nvSpPr>
          <p:cNvPr id="23" name="Text 14"/>
          <p:cNvSpPr/>
          <p:nvPr/>
        </p:nvSpPr>
        <p:spPr>
          <a:xfrm>
            <a:off x="7419856" y="6734294"/>
            <a:ext cx="3081695" cy="804029"/>
          </a:xfrm>
          <a:prstGeom prst="rect">
            <a:avLst/>
          </a:prstGeom>
          <a:noFill/>
          <a:ln/>
        </p:spPr>
        <p:txBody>
          <a:bodyPr wrap="square" lIns="0" tIns="0" rIns="0" bIns="0" rtlCol="0" anchor="t"/>
          <a:lstStyle/>
          <a:p>
            <a:pPr algn="l" indent="0" marL="0">
              <a:lnSpc>
                <a:spcPts val="2100"/>
              </a:lnSpc>
              <a:buNone/>
            </a:pPr>
            <a:r>
              <a:rPr lang="en-US" sz="1300" dirty="0">
                <a:solidFill>
                  <a:srgbClr val="3A3630"/>
                </a:solidFill>
                <a:latin typeface="Source Sans 3" pitchFamily="34" charset="0"/>
                <a:ea typeface="Source Sans 3" pitchFamily="34" charset="-122"/>
                <a:cs typeface="Source Sans 3" pitchFamily="34" charset="-120"/>
              </a:rPr>
              <a:t>Loans: LoanID (PK), BookID (FK), BranchID (FK), CardNo (FK), DateOut, DueDate, DateIn — core for circulation tracking.</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76632" y="465177"/>
            <a:ext cx="3980617" cy="497443"/>
          </a:xfrm>
          <a:prstGeom prst="rect">
            <a:avLst/>
          </a:prstGeom>
          <a:noFill/>
          <a:ln/>
        </p:spPr>
        <p:txBody>
          <a:bodyPr wrap="none" lIns="0" tIns="0" rIns="0" bIns="0" rtlCol="0" anchor="t"/>
          <a:lstStyle/>
          <a:p>
            <a:pPr algn="l" indent="0" marL="0">
              <a:lnSpc>
                <a:spcPts val="3900"/>
              </a:lnSpc>
              <a:buNone/>
            </a:pPr>
            <a:r>
              <a:rPr lang="en-US" sz="3100" dirty="0">
                <a:solidFill>
                  <a:srgbClr val="38512F"/>
                </a:solidFill>
                <a:latin typeface="Lora" pitchFamily="34" charset="0"/>
                <a:ea typeface="Lora" pitchFamily="34" charset="-122"/>
                <a:cs typeface="Lora" pitchFamily="34" charset="-120"/>
              </a:rPr>
              <a:t>Data Model Diagram</a:t>
            </a:r>
            <a:endParaRPr lang="en-US" sz="3100" dirty="0"/>
          </a:p>
        </p:txBody>
      </p:sp>
      <p:pic>
        <p:nvPicPr>
          <p:cNvPr id="3" name="Image 0" descr="preencoded.png">    </p:cNvPr>
          <p:cNvPicPr>
            <a:picLocks noChangeAspect="1"/>
          </p:cNvPicPr>
          <p:nvPr/>
        </p:nvPicPr>
        <p:blipFill>
          <a:blip r:embed="rId1"/>
          <a:stretch>
            <a:fillRect/>
          </a:stretch>
        </p:blipFill>
        <p:spPr>
          <a:xfrm>
            <a:off x="714851" y="1300877"/>
            <a:ext cx="13200578" cy="6557248"/>
          </a:xfrm>
          <a:prstGeom prst="rect">
            <a:avLst/>
          </a:prstGeom>
        </p:spPr>
      </p:pic>
      <p:sp>
        <p:nvSpPr>
          <p:cNvPr id="4" name="Text 1"/>
          <p:cNvSpPr/>
          <p:nvPr/>
        </p:nvSpPr>
        <p:spPr>
          <a:xfrm>
            <a:off x="10455073" y="3160397"/>
            <a:ext cx="2811369" cy="351213"/>
          </a:xfrm>
          <a:prstGeom prst="rect">
            <a:avLst/>
          </a:prstGeom>
          <a:noFill/>
          <a:ln/>
        </p:spPr>
        <p:txBody>
          <a:bodyPr wrap="none" lIns="0" tIns="0" rIns="0" bIns="0" rtlCol="0" anchor="t"/>
          <a:lstStyle/>
          <a:p>
            <a:pPr algn="l" indent="0" marL="0">
              <a:lnSpc>
                <a:spcPts val="1550"/>
              </a:lnSpc>
              <a:buNone/>
            </a:pPr>
            <a:r>
              <a:rPr lang="en-US" sz="1250" dirty="0">
                <a:solidFill>
                  <a:srgbClr val="3A3630"/>
                </a:solidFill>
                <a:latin typeface="Lora" pitchFamily="34" charset="0"/>
                <a:ea typeface="Lora" pitchFamily="34" charset="-122"/>
                <a:cs typeface="Lora" pitchFamily="34" charset="-120"/>
              </a:rPr>
              <a:t>Copies</a:t>
            </a:r>
            <a:endParaRPr lang="en-US" sz="1250" dirty="0"/>
          </a:p>
        </p:txBody>
      </p:sp>
      <p:pic>
        <p:nvPicPr>
          <p:cNvPr id="5"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05498" y="2984271"/>
            <a:ext cx="663841" cy="663842"/>
          </a:xfrm>
          <a:prstGeom prst="rect">
            <a:avLst/>
          </a:prstGeom>
        </p:spPr>
      </p:pic>
      <p:sp>
        <p:nvSpPr>
          <p:cNvPr id="6" name="Text 2"/>
          <p:cNvSpPr/>
          <p:nvPr/>
        </p:nvSpPr>
        <p:spPr>
          <a:xfrm>
            <a:off x="10455073" y="5630095"/>
            <a:ext cx="2811369" cy="351213"/>
          </a:xfrm>
          <a:prstGeom prst="rect">
            <a:avLst/>
          </a:prstGeom>
          <a:noFill/>
          <a:ln/>
        </p:spPr>
        <p:txBody>
          <a:bodyPr wrap="none" lIns="0" tIns="0" rIns="0" bIns="0" rtlCol="0" anchor="t"/>
          <a:lstStyle/>
          <a:p>
            <a:pPr algn="l" indent="0" marL="0">
              <a:lnSpc>
                <a:spcPts val="1550"/>
              </a:lnSpc>
              <a:buNone/>
            </a:pPr>
            <a:r>
              <a:rPr lang="en-US" sz="1250" dirty="0">
                <a:solidFill>
                  <a:srgbClr val="3A3630"/>
                </a:solidFill>
                <a:latin typeface="Lora" pitchFamily="34" charset="0"/>
                <a:ea typeface="Lora" pitchFamily="34" charset="-122"/>
                <a:cs typeface="Lora" pitchFamily="34" charset="-120"/>
              </a:rPr>
              <a:t>Author</a:t>
            </a:r>
            <a:endParaRPr lang="en-US" sz="1250" dirty="0"/>
          </a:p>
        </p:txBody>
      </p:sp>
      <p:pic>
        <p:nvPicPr>
          <p:cNvPr id="7"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05498" y="5453969"/>
            <a:ext cx="663841" cy="663842"/>
          </a:xfrm>
          <a:prstGeom prst="rect">
            <a:avLst/>
          </a:prstGeom>
        </p:spPr>
      </p:pic>
      <p:sp>
        <p:nvSpPr>
          <p:cNvPr id="8" name="Text 3"/>
          <p:cNvSpPr/>
          <p:nvPr/>
        </p:nvSpPr>
        <p:spPr>
          <a:xfrm>
            <a:off x="1363763" y="5630095"/>
            <a:ext cx="2811369" cy="351213"/>
          </a:xfrm>
          <a:prstGeom prst="rect">
            <a:avLst/>
          </a:prstGeom>
          <a:noFill/>
          <a:ln/>
        </p:spPr>
        <p:txBody>
          <a:bodyPr wrap="none" lIns="0" tIns="0" rIns="0" bIns="0" rtlCol="0" anchor="t"/>
          <a:lstStyle/>
          <a:p>
            <a:pPr algn="r" indent="0" marL="0">
              <a:lnSpc>
                <a:spcPts val="1550"/>
              </a:lnSpc>
              <a:buNone/>
            </a:pPr>
            <a:r>
              <a:rPr lang="en-US" sz="1250" dirty="0">
                <a:solidFill>
                  <a:srgbClr val="3A3630"/>
                </a:solidFill>
                <a:latin typeface="Lora" pitchFamily="34" charset="0"/>
                <a:ea typeface="Lora" pitchFamily="34" charset="-122"/>
                <a:cs typeface="Lora" pitchFamily="34" charset="-120"/>
              </a:rPr>
              <a:t>Book</a:t>
            </a:r>
            <a:endParaRPr lang="en-US" sz="1250" dirty="0"/>
          </a:p>
        </p:txBody>
      </p:sp>
      <p:pic>
        <p:nvPicPr>
          <p:cNvPr id="9"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09453" y="5613291"/>
            <a:ext cx="663841" cy="663842"/>
          </a:xfrm>
          <a:prstGeom prst="rect">
            <a:avLst/>
          </a:prstGeom>
        </p:spPr>
      </p:pic>
      <p:pic>
        <p:nvPicPr>
          <p:cNvPr id="10"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510698" y="3143801"/>
            <a:ext cx="663842" cy="663842"/>
          </a:xfrm>
          <a:prstGeom prst="rect">
            <a:avLst/>
          </a:prstGeom>
        </p:spPr>
      </p:pic>
      <p:sp>
        <p:nvSpPr>
          <p:cNvPr id="11" name="Text 4"/>
          <p:cNvSpPr/>
          <p:nvPr/>
        </p:nvSpPr>
        <p:spPr>
          <a:xfrm>
            <a:off x="1365007" y="3153966"/>
            <a:ext cx="2811369" cy="351214"/>
          </a:xfrm>
          <a:prstGeom prst="rect">
            <a:avLst/>
          </a:prstGeom>
          <a:noFill/>
          <a:ln/>
        </p:spPr>
        <p:txBody>
          <a:bodyPr wrap="none" lIns="0" tIns="0" rIns="0" bIns="0" rtlCol="0" anchor="t"/>
          <a:lstStyle/>
          <a:p>
            <a:pPr algn="r" indent="0" marL="0">
              <a:lnSpc>
                <a:spcPts val="1550"/>
              </a:lnSpc>
              <a:buNone/>
            </a:pPr>
            <a:r>
              <a:rPr lang="en-US" sz="1250" dirty="0">
                <a:solidFill>
                  <a:srgbClr val="3A3630"/>
                </a:solidFill>
                <a:latin typeface="Lora" pitchFamily="34" charset="0"/>
                <a:ea typeface="Lora" pitchFamily="34" charset="-122"/>
                <a:cs typeface="Lora" pitchFamily="34" charset="-120"/>
              </a:rPr>
              <a:t>Publisher</a:t>
            </a:r>
            <a:endParaRPr lang="en-US" sz="1250" dirty="0"/>
          </a:p>
        </p:txBody>
      </p:sp>
      <p:sp>
        <p:nvSpPr>
          <p:cNvPr id="12" name="Text 5"/>
          <p:cNvSpPr/>
          <p:nvPr/>
        </p:nvSpPr>
        <p:spPr>
          <a:xfrm>
            <a:off x="676632" y="8048387"/>
            <a:ext cx="13277136" cy="541258"/>
          </a:xfrm>
          <a:prstGeom prst="rect">
            <a:avLst/>
          </a:prstGeom>
          <a:noFill/>
          <a:ln/>
        </p:spPr>
        <p:txBody>
          <a:bodyPr wrap="square" lIns="0" tIns="0" rIns="0" bIns="0" rtlCol="0" anchor="t"/>
          <a:lstStyle/>
          <a:p>
            <a:pPr algn="l" indent="0" marL="0">
              <a:lnSpc>
                <a:spcPts val="2100"/>
              </a:lnSpc>
              <a:buNone/>
            </a:pPr>
            <a:r>
              <a:rPr lang="en-US" sz="1300" dirty="0">
                <a:solidFill>
                  <a:srgbClr val="3A3630"/>
                </a:solidFill>
                <a:latin typeface="Source Sans 3" pitchFamily="34" charset="0"/>
                <a:ea typeface="Source Sans 3" pitchFamily="34" charset="-122"/>
                <a:cs typeface="Source Sans 3" pitchFamily="34" charset="-120"/>
              </a:rPr>
              <a:t>The diagram clarifies cardinality and where foreign keys enforce relationships. Normalization reduces duplicated publisher and author data; copies are tied to both Book and Branch to represent inventory per branch.</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575905"/>
            <a:ext cx="8255079" cy="585192"/>
          </a:xfrm>
          <a:prstGeom prst="rect">
            <a:avLst/>
          </a:prstGeom>
          <a:noFill/>
          <a:ln/>
        </p:spPr>
        <p:txBody>
          <a:bodyPr wrap="none" lIns="0" tIns="0" rIns="0" bIns="0" rtlCol="0" anchor="t"/>
          <a:lstStyle/>
          <a:p>
            <a:pPr algn="l" indent="0" marL="0">
              <a:lnSpc>
                <a:spcPts val="4600"/>
              </a:lnSpc>
              <a:buNone/>
            </a:pPr>
            <a:r>
              <a:rPr lang="en-US" sz="3650" dirty="0">
                <a:solidFill>
                  <a:srgbClr val="38512F"/>
                </a:solidFill>
                <a:latin typeface="Lora" pitchFamily="34" charset="0"/>
                <a:ea typeface="Lora" pitchFamily="34" charset="-122"/>
                <a:cs typeface="Lora" pitchFamily="34" charset="-120"/>
              </a:rPr>
              <a:t>Query 1 — Book Copies at Sharpstown</a:t>
            </a:r>
            <a:endParaRPr lang="en-US" sz="3650" dirty="0"/>
          </a:p>
        </p:txBody>
      </p:sp>
      <p:sp>
        <p:nvSpPr>
          <p:cNvPr id="3" name="Text 1"/>
          <p:cNvSpPr/>
          <p:nvPr/>
        </p:nvSpPr>
        <p:spPr>
          <a:xfrm>
            <a:off x="837724" y="1638538"/>
            <a:ext cx="9057203" cy="954762"/>
          </a:xfrm>
          <a:prstGeom prst="rect">
            <a:avLst/>
          </a:prstGeom>
          <a:noFill/>
          <a:ln/>
        </p:spPr>
        <p:txBody>
          <a:bodyPr wrap="square" lIns="0" tIns="0" rIns="0" bIns="0" rtlCol="0" anchor="t"/>
          <a:lstStyle/>
          <a:p>
            <a:pPr algn="l" indent="0" marL="0">
              <a:lnSpc>
                <a:spcPts val="2500"/>
              </a:lnSpc>
              <a:buNone/>
            </a:pPr>
            <a:r>
              <a:rPr lang="en-US" sz="1550" dirty="0">
                <a:solidFill>
                  <a:srgbClr val="3A3630"/>
                </a:solidFill>
                <a:latin typeface="Source Sans 3" pitchFamily="34" charset="0"/>
                <a:ea typeface="Source Sans 3" pitchFamily="34" charset="-122"/>
                <a:cs typeface="Source Sans 3" pitchFamily="34" charset="-120"/>
              </a:rPr>
              <a:t>This query finds how many copies of the title "The Lost Tribe" are available specifically at the Sharpstown branch. It joins copies with books and branches to constrain results by title and branch name. Use this to answer circulation and stocking questions for branch-level procurement.</a:t>
            </a:r>
            <a:endParaRPr lang="en-US" sz="1550" dirty="0"/>
          </a:p>
        </p:txBody>
      </p:sp>
      <p:sp>
        <p:nvSpPr>
          <p:cNvPr id="4" name="Shape 2"/>
          <p:cNvSpPr/>
          <p:nvPr/>
        </p:nvSpPr>
        <p:spPr>
          <a:xfrm>
            <a:off x="837724" y="2817138"/>
            <a:ext cx="9057203" cy="3799165"/>
          </a:xfrm>
          <a:prstGeom prst="roundRect">
            <a:avLst>
              <a:gd name="adj" fmla="val 786"/>
            </a:avLst>
          </a:prstGeom>
          <a:solidFill>
            <a:srgbClr val="F1E8DA"/>
          </a:solidFill>
          <a:ln/>
        </p:spPr>
      </p:sp>
      <p:sp>
        <p:nvSpPr>
          <p:cNvPr id="5" name="Shape 3"/>
          <p:cNvSpPr/>
          <p:nvPr/>
        </p:nvSpPr>
        <p:spPr>
          <a:xfrm>
            <a:off x="827842" y="2817138"/>
            <a:ext cx="9076968" cy="3799165"/>
          </a:xfrm>
          <a:prstGeom prst="roundRect">
            <a:avLst>
              <a:gd name="adj" fmla="val 786"/>
            </a:avLst>
          </a:prstGeom>
          <a:solidFill>
            <a:srgbClr val="F1E8DA"/>
          </a:solidFill>
          <a:ln/>
        </p:spPr>
      </p:sp>
      <p:sp>
        <p:nvSpPr>
          <p:cNvPr id="6" name="Text 4"/>
          <p:cNvSpPr/>
          <p:nvPr/>
        </p:nvSpPr>
        <p:spPr>
          <a:xfrm>
            <a:off x="1026795" y="2966323"/>
            <a:ext cx="8679061" cy="3500795"/>
          </a:xfrm>
          <a:prstGeom prst="rect">
            <a:avLst/>
          </a:prstGeom>
          <a:noFill/>
          <a:ln/>
        </p:spPr>
        <p:txBody>
          <a:bodyPr wrap="square" lIns="0" tIns="0" rIns="0" bIns="0" rtlCol="0" anchor="t"/>
          <a:lstStyle/>
          <a:p>
            <a:pPr algn="l" indent="0" marL="0">
              <a:lnSpc>
                <a:spcPts val="2500"/>
              </a:lnSpc>
              <a:buNone/>
            </a:pPr>
            <a:r>
              <a:rPr lang="en-US" sz="1550" dirty="0">
                <a:solidFill>
                  <a:srgbClr val="3A3630"/>
                </a:solidFill>
                <a:highlight>
                  <a:srgbClr val="F1E8DA"/>
                </a:highlight>
                <a:latin typeface="Consolas" pitchFamily="34" charset="0"/>
                <a:ea typeface="Consolas" pitchFamily="34" charset="-122"/>
                <a:cs typeface="Consolas" pitchFamily="34" charset="-120"/>
              </a:rPr>
              <a:t>SELECT lb.library_branch_BranchName,       b.book_Title,       bc.book_copies_No_Of_CopiesFROM tbl_book_copies bcJOIN tbl_book b  ON bc.book_copies_BookID = b.book_BookIDJOIN tbl_library_branch lb  ON bc.book_copies_BranchID = lb.library_branch_BranchIDWHERE b.book_Title = 'The Lost Tribe'  AND lb.library_branch_BranchName = 'Sharpstown';    </a:t>
            </a:r>
            <a:endParaRPr lang="en-US" sz="1550" dirty="0"/>
          </a:p>
        </p:txBody>
      </p:sp>
      <p:sp>
        <p:nvSpPr>
          <p:cNvPr id="7" name="Text 5"/>
          <p:cNvSpPr/>
          <p:nvPr/>
        </p:nvSpPr>
        <p:spPr>
          <a:xfrm>
            <a:off x="837724" y="6840141"/>
            <a:ext cx="9057203" cy="636508"/>
          </a:xfrm>
          <a:prstGeom prst="rect">
            <a:avLst/>
          </a:prstGeom>
          <a:noFill/>
          <a:ln/>
        </p:spPr>
        <p:txBody>
          <a:bodyPr wrap="square" lIns="0" tIns="0" rIns="0" bIns="0" rtlCol="0" anchor="t"/>
          <a:lstStyle/>
          <a:p>
            <a:pPr algn="l" indent="0" marL="0">
              <a:lnSpc>
                <a:spcPts val="2500"/>
              </a:lnSpc>
              <a:buNone/>
            </a:pPr>
            <a:r>
              <a:rPr lang="en-US" sz="1550" dirty="0">
                <a:solidFill>
                  <a:srgbClr val="3A3630"/>
                </a:solidFill>
                <a:latin typeface="Source Sans 3" pitchFamily="34" charset="0"/>
                <a:ea typeface="Source Sans 3" pitchFamily="34" charset="-122"/>
                <a:cs typeface="Source Sans 3" pitchFamily="34" charset="-120"/>
              </a:rPr>
              <a:t>Notes: Ensure Title matching handles case or whitespace; consider using b.book_Title ILIKE '%Lost Tribe%' for fuzzy matches in some RDBMS.</a:t>
            </a:r>
            <a:endParaRPr lang="en-US" sz="1550" dirty="0"/>
          </a:p>
        </p:txBody>
      </p:sp>
      <p:pic>
        <p:nvPicPr>
          <p:cNvPr id="8" name="Image 0" descr="preencoded.png">    </p:cNvPr>
          <p:cNvPicPr>
            <a:picLocks noChangeAspect="1"/>
          </p:cNvPicPr>
          <p:nvPr/>
        </p:nvPicPr>
        <p:blipFill>
          <a:blip r:embed="rId1"/>
          <a:stretch>
            <a:fillRect/>
          </a:stretch>
        </p:blipFill>
        <p:spPr>
          <a:xfrm>
            <a:off x="10387846" y="1683306"/>
            <a:ext cx="3241715" cy="324171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3914" y="573286"/>
            <a:ext cx="7960043" cy="613172"/>
          </a:xfrm>
          <a:prstGeom prst="rect">
            <a:avLst/>
          </a:prstGeom>
          <a:noFill/>
          <a:ln/>
        </p:spPr>
        <p:txBody>
          <a:bodyPr wrap="none" lIns="0" tIns="0" rIns="0" bIns="0" rtlCol="0" anchor="t"/>
          <a:lstStyle/>
          <a:p>
            <a:pPr algn="l" indent="0" marL="0">
              <a:lnSpc>
                <a:spcPts val="4800"/>
              </a:lnSpc>
              <a:buNone/>
            </a:pPr>
            <a:r>
              <a:rPr lang="en-US" sz="3850" dirty="0">
                <a:solidFill>
                  <a:srgbClr val="38512F"/>
                </a:solidFill>
                <a:latin typeface="Lora" pitchFamily="34" charset="0"/>
                <a:ea typeface="Lora" pitchFamily="34" charset="-122"/>
                <a:cs typeface="Lora" pitchFamily="34" charset="-120"/>
              </a:rPr>
              <a:t>Query 2 — Book Copies per Branch</a:t>
            </a:r>
            <a:endParaRPr lang="en-US" sz="3850" dirty="0"/>
          </a:p>
        </p:txBody>
      </p:sp>
      <p:sp>
        <p:nvSpPr>
          <p:cNvPr id="3" name="Text 1"/>
          <p:cNvSpPr/>
          <p:nvPr/>
        </p:nvSpPr>
        <p:spPr>
          <a:xfrm>
            <a:off x="833914" y="1686758"/>
            <a:ext cx="9190553" cy="1000482"/>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This query lists the number of copies of 'The Lost Tribe' across all branches. It supports inventory audits and redistribution planning. It aggregates per branch when multiple copy records exist per branch for the same book.</a:t>
            </a:r>
            <a:endParaRPr lang="en-US" sz="1600" dirty="0"/>
          </a:p>
        </p:txBody>
      </p:sp>
      <p:sp>
        <p:nvSpPr>
          <p:cNvPr id="4" name="Shape 2"/>
          <p:cNvSpPr/>
          <p:nvPr/>
        </p:nvSpPr>
        <p:spPr>
          <a:xfrm>
            <a:off x="833914" y="2921794"/>
            <a:ext cx="9190553" cy="3647599"/>
          </a:xfrm>
          <a:prstGeom prst="roundRect">
            <a:avLst>
              <a:gd name="adj" fmla="val 857"/>
            </a:avLst>
          </a:prstGeom>
          <a:solidFill>
            <a:srgbClr val="F1E8DA"/>
          </a:solidFill>
          <a:ln/>
        </p:spPr>
      </p:sp>
      <p:sp>
        <p:nvSpPr>
          <p:cNvPr id="5" name="Shape 3"/>
          <p:cNvSpPr/>
          <p:nvPr/>
        </p:nvSpPr>
        <p:spPr>
          <a:xfrm>
            <a:off x="823555" y="2921794"/>
            <a:ext cx="9211270" cy="3647599"/>
          </a:xfrm>
          <a:prstGeom prst="roundRect">
            <a:avLst>
              <a:gd name="adj" fmla="val 857"/>
            </a:avLst>
          </a:prstGeom>
          <a:solidFill>
            <a:srgbClr val="F1E8DA"/>
          </a:solidFill>
          <a:ln/>
        </p:spPr>
      </p:sp>
      <p:sp>
        <p:nvSpPr>
          <p:cNvPr id="6" name="Text 4"/>
          <p:cNvSpPr/>
          <p:nvPr/>
        </p:nvSpPr>
        <p:spPr>
          <a:xfrm>
            <a:off x="1032034" y="3078123"/>
            <a:ext cx="8794313" cy="3334941"/>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highlight>
                  <a:srgbClr val="F1E8DA"/>
                </a:highlight>
                <a:latin typeface="Consolas" pitchFamily="34" charset="0"/>
                <a:ea typeface="Consolas" pitchFamily="34" charset="-122"/>
                <a:cs typeface="Consolas" pitchFamily="34" charset="-120"/>
              </a:rPr>
              <a:t>SELECT lb.library_branch_BranchName,       b.book_Title,       bc.book_copies_No_Of_CopiesFROM tbl_book_copies bcJOIN tbl_book b  ON bc.book_copies_BookID = b.book_BookIDJOIN tbl_library_branch lb  ON bc.book_copies_BranchID = lb.library_branch_BranchIDWHERE b.book_Title = 'The Lost Tribe';    </a:t>
            </a:r>
            <a:endParaRPr lang="en-US" sz="1600" dirty="0"/>
          </a:p>
        </p:txBody>
      </p:sp>
      <p:sp>
        <p:nvSpPr>
          <p:cNvPr id="7" name="Text 5"/>
          <p:cNvSpPr/>
          <p:nvPr/>
        </p:nvSpPr>
        <p:spPr>
          <a:xfrm>
            <a:off x="833914" y="6803946"/>
            <a:ext cx="9190553" cy="666988"/>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Tip: For consolidated counts, wrap bc.book_copies_No_Of_Copies with SUM(...) and add GROUP BY lb.library_branch_BranchName, b.book_Title.</a:t>
            </a:r>
            <a:endParaRPr lang="en-US" sz="1600" dirty="0"/>
          </a:p>
        </p:txBody>
      </p:sp>
      <p:pic>
        <p:nvPicPr>
          <p:cNvPr id="8" name="Image 0" descr="preencoded.png">    </p:cNvPr>
          <p:cNvPicPr>
            <a:picLocks noChangeAspect="1"/>
          </p:cNvPicPr>
          <p:nvPr/>
        </p:nvPicPr>
        <p:blipFill>
          <a:blip r:embed="rId1"/>
          <a:stretch>
            <a:fillRect/>
          </a:stretch>
        </p:blipFill>
        <p:spPr>
          <a:xfrm>
            <a:off x="10540722" y="1733669"/>
            <a:ext cx="3263265" cy="326326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1058347"/>
            <a:ext cx="8411647" cy="615910"/>
          </a:xfrm>
          <a:prstGeom prst="rect">
            <a:avLst/>
          </a:prstGeom>
          <a:noFill/>
          <a:ln/>
        </p:spPr>
        <p:txBody>
          <a:bodyPr wrap="none" lIns="0" tIns="0" rIns="0" bIns="0" rtlCol="0" anchor="t"/>
          <a:lstStyle/>
          <a:p>
            <a:pPr algn="l" indent="0" marL="0">
              <a:lnSpc>
                <a:spcPts val="4850"/>
              </a:lnSpc>
              <a:buNone/>
            </a:pPr>
            <a:r>
              <a:rPr lang="en-US" sz="3850" dirty="0">
                <a:solidFill>
                  <a:srgbClr val="38512F"/>
                </a:solidFill>
                <a:latin typeface="Lora" pitchFamily="34" charset="0"/>
                <a:ea typeface="Lora" pitchFamily="34" charset="-122"/>
                <a:cs typeface="Lora" pitchFamily="34" charset="-120"/>
              </a:rPr>
              <a:t>Query 3 — Borrowers Without Loans</a:t>
            </a:r>
            <a:endParaRPr lang="en-US" sz="3850" dirty="0"/>
          </a:p>
        </p:txBody>
      </p:sp>
      <p:sp>
        <p:nvSpPr>
          <p:cNvPr id="3" name="Text 1"/>
          <p:cNvSpPr/>
          <p:nvPr/>
        </p:nvSpPr>
        <p:spPr>
          <a:xfrm>
            <a:off x="837724" y="2176820"/>
            <a:ext cx="9319141" cy="1005126"/>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Identify registered borrowers who currently have no active loans. This is useful for engagement campaigns and cleaning up stale borrower accounts. The LEFT JOIN/IS NULL pattern reliably finds rows in tbl_borrower without matching current loan records.</a:t>
            </a:r>
            <a:endParaRPr lang="en-US" sz="1600" dirty="0"/>
          </a:p>
        </p:txBody>
      </p:sp>
      <p:sp>
        <p:nvSpPr>
          <p:cNvPr id="4" name="Shape 2"/>
          <p:cNvSpPr/>
          <p:nvPr/>
        </p:nvSpPr>
        <p:spPr>
          <a:xfrm>
            <a:off x="837724" y="3417570"/>
            <a:ext cx="9319141" cy="2659380"/>
          </a:xfrm>
          <a:prstGeom prst="roundRect">
            <a:avLst>
              <a:gd name="adj" fmla="val 1181"/>
            </a:avLst>
          </a:prstGeom>
          <a:solidFill>
            <a:srgbClr val="F1E8DA"/>
          </a:solidFill>
          <a:ln/>
        </p:spPr>
      </p:sp>
      <p:sp>
        <p:nvSpPr>
          <p:cNvPr id="5" name="Shape 3"/>
          <p:cNvSpPr/>
          <p:nvPr/>
        </p:nvSpPr>
        <p:spPr>
          <a:xfrm>
            <a:off x="827365" y="3417570"/>
            <a:ext cx="9339858" cy="2659380"/>
          </a:xfrm>
          <a:prstGeom prst="roundRect">
            <a:avLst>
              <a:gd name="adj" fmla="val 1181"/>
            </a:avLst>
          </a:prstGeom>
          <a:solidFill>
            <a:srgbClr val="F1E8DA"/>
          </a:solidFill>
          <a:ln/>
        </p:spPr>
      </p:sp>
      <p:sp>
        <p:nvSpPr>
          <p:cNvPr id="6" name="Text 4"/>
          <p:cNvSpPr/>
          <p:nvPr/>
        </p:nvSpPr>
        <p:spPr>
          <a:xfrm>
            <a:off x="1036796" y="3574613"/>
            <a:ext cx="8920996" cy="2345293"/>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highlight>
                  <a:srgbClr val="F1E8DA"/>
                </a:highlight>
                <a:latin typeface="Consolas" pitchFamily="34" charset="0"/>
                <a:ea typeface="Consolas" pitchFamily="34" charset="-122"/>
                <a:cs typeface="Consolas" pitchFamily="34" charset="-120"/>
              </a:rPr>
              <a:t>SELECT br.borrower_BorrowerName,       br.borrower_CardNoFROM tbl_borrower brLEFT JOIN tbl_book_loans bl  ON br.borrower_CardNo = bl.book_loans_CardNoWHERE bl.book_loans_CardNo IS NULL;    </a:t>
            </a:r>
            <a:endParaRPr lang="en-US" sz="1600" dirty="0"/>
          </a:p>
        </p:txBody>
      </p:sp>
      <p:sp>
        <p:nvSpPr>
          <p:cNvPr id="7" name="Text 5"/>
          <p:cNvSpPr/>
          <p:nvPr/>
        </p:nvSpPr>
        <p:spPr>
          <a:xfrm>
            <a:off x="837724" y="6312575"/>
            <a:ext cx="9319141" cy="670084"/>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Consider filtering loans by DateIn IS NULL if table keeps historical loans—this ensures identification of borrowers with no currently checked-out books.</a:t>
            </a:r>
            <a:endParaRPr lang="en-US" sz="1600" dirty="0"/>
          </a:p>
        </p:txBody>
      </p:sp>
      <p:pic>
        <p:nvPicPr>
          <p:cNvPr id="8" name="Image 0" descr="preencoded.png">    </p:cNvPr>
          <p:cNvPicPr>
            <a:picLocks noChangeAspect="1"/>
          </p:cNvPicPr>
          <p:nvPr/>
        </p:nvPicPr>
        <p:blipFill>
          <a:blip r:embed="rId1"/>
          <a:stretch>
            <a:fillRect/>
          </a:stretch>
        </p:blipFill>
        <p:spPr>
          <a:xfrm>
            <a:off x="10675501" y="2223968"/>
            <a:ext cx="3124795" cy="312479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2025-11-06T20:11:31Z</dcterms:created>
  <dcterms:modified xsi:type="dcterms:W3CDTF">2025-11-06T20:11:31Z</dcterms:modified>
</cp:coreProperties>
</file>